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2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DCF8"/>
    <a:srgbClr val="00890B"/>
    <a:srgbClr val="5D2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703"/>
  </p:normalViewPr>
  <p:slideViewPr>
    <p:cSldViewPr snapToGrid="0">
      <p:cViewPr>
        <p:scale>
          <a:sx n="49" d="100"/>
          <a:sy n="49" d="100"/>
        </p:scale>
        <p:origin x="2016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F1DE93-6916-5B45-890E-C788A35F6D84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27EF4-AF37-C64B-9C9D-DD82BC965F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39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027EF4-AF37-C64B-9C9D-DD82BC965F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83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0D4A4-44FE-3DC7-D58C-567EAB270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483F1-D2AB-FC8C-F633-3ADF6B638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C46D6-2C75-EC14-95B2-6AD16CAC2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66B5C-9D68-196C-6AEF-1D8F76E9C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8D843-A67B-CBA3-8ED5-7318554E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21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47324-4496-0545-B820-90AF691DD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A04A96-BD91-245E-6D39-33389B831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A0D69-03AC-3D17-354D-10F11B139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62B4C-AEBC-4E85-D791-6A4D99B76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FCD61-9F72-A4D5-C319-6C6A9CA4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44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51FB68-CD4F-927A-FB3A-9D8E1EE0F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D6E4CA-9928-7704-15AA-397BB51EAF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B663D-E112-367A-9ECA-EE31294E3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A672F-9B88-600A-B9EB-6E4793AA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BEAA3-4D4F-A145-A5D8-A883A5A8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8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377D3-69FA-29E6-E70B-23D37AB8C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36BB4-7FE1-6BAC-ED72-D70E992DE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D4B86-ECCC-9617-88E1-022372C3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532F7-3BA1-F53A-EC0E-5D9425D37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D26DD-65F4-C8AB-C013-E65D6F686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6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B9C62-B7DB-034C-C2BE-236DD3F50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34461-2381-C3A5-234D-5574D1B10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2E132-B389-255B-4E3A-06B03A09D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25292-18C2-F168-D340-A66A6FE29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B9700-6258-035B-A488-8C51B51FA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0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8E967-5EAF-1172-322C-1524B7776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9A8F6-7AFB-04CB-E36D-356E8172F7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8255F-362E-CFBD-7075-858084A5D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8393D-7687-2CB5-20C9-D68E4DCB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09EC9-EAA4-B56C-4F0C-DC556033F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3CC35A-A71A-98DB-65E9-BBC19F537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1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286B3-0B7C-C250-2997-BA79CCACB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4F03F-7ED3-B79A-F00F-78E51A5CA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009B6-F40A-E279-9FAA-DA1BA1700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A9CBDF-F0C7-5C73-2125-72CD4A6753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5A581-6A0E-D5BF-ED63-6EEEFBF1D1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BD37C-9A90-CA9B-C888-7B920597D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230F23-C4BC-E23B-F4EA-7621EC5FA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6B501B-8EF7-B798-21B0-89134CE6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08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EC953-55BB-F285-A1E0-55A155DCC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F063CA-19A9-7825-9E17-A8EC8B82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2EA2C-CD26-76DA-8EBA-9BDAE8B3C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42FE6D-E4BD-3AFF-8214-B471CB955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8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0A5619-F73F-A340-DB36-14A8E4A6A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BA260B-1957-DA52-2345-B7D7812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FBF75E-5EDA-CF4B-64FF-7DE823825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1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57AD-D359-6239-D000-8A171CE50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4F7EB-E5C0-F9DB-979E-CC25AD63D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88148-295C-932A-F0F8-379B18E02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BC1B5-37C0-F4BC-9DC6-2C2A8F1FB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B60D5D-1D98-6384-E717-8CCACFDAA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12FAC-D729-AB48-EBBB-0653D04C3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44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87ED-107B-6EBF-4A94-C81BE33F4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36CDE9-89F3-DB30-356C-F8611281E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00974-955D-E47F-10A0-0562E1664D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672DA-F9DC-336F-187B-44E84BBFD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2EBBB-C204-38DA-10A5-8AAF7C68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CA943-DC5D-5124-FEAE-266096B28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1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B76117-1077-70BE-7853-9534A2D79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5046-F7EF-DDB1-AD2A-F9D522378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6C1BA-D002-DD16-F3E7-FED2B5A65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B7BBB6-3C84-AD47-9CD5-8959F2606AD8}" type="datetimeFigureOut">
              <a:rPr lang="en-US" smtClean="0"/>
              <a:t>9/20/24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F261B-A78D-F399-E4F5-E69DC626A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A2853-EE79-B6E9-DF44-1ED1A17962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4181D5-197E-5049-8FCC-ECED20BA6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10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background with brown and green text&#10;&#10;Description automatically generated">
            <a:extLst>
              <a:ext uri="{FF2B5EF4-FFF2-40B4-BE49-F238E27FC236}">
                <a16:creationId xmlns:a16="http://schemas.microsoft.com/office/drawing/2014/main" id="{5993F015-6175-F8AD-F504-E4877CC3B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842" y="989671"/>
            <a:ext cx="9750316" cy="42446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0748863-8699-72F4-3A98-4EA9607E2F54}"/>
              </a:ext>
            </a:extLst>
          </p:cNvPr>
          <p:cNvSpPr txBox="1"/>
          <p:nvPr/>
        </p:nvSpPr>
        <p:spPr>
          <a:xfrm>
            <a:off x="2955781" y="6013295"/>
            <a:ext cx="6280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Helvetica Neue UltraLight" panose="02000206000000020004" pitchFamily="2" charset="0"/>
                <a:ea typeface="Helvetica Neue UltraLight" panose="02000206000000020004" pitchFamily="2" charset="0"/>
              </a:rPr>
              <a:t>Ashley, Moses, Trevor, </a:t>
            </a:r>
            <a:r>
              <a:rPr lang="en-US" sz="2400" dirty="0" err="1">
                <a:latin typeface="Helvetica Neue UltraLight" panose="02000206000000020004" pitchFamily="2" charset="0"/>
                <a:ea typeface="Helvetica Neue UltraLight" panose="02000206000000020004" pitchFamily="2" charset="0"/>
              </a:rPr>
              <a:t>Aikerim</a:t>
            </a:r>
            <a:r>
              <a:rPr lang="en-US" sz="2400" dirty="0">
                <a:latin typeface="Helvetica Neue UltraLight" panose="02000206000000020004" pitchFamily="2" charset="0"/>
                <a:ea typeface="Helvetica Neue UltraLight" panose="02000206000000020004" pitchFamily="2" charset="0"/>
              </a:rPr>
              <a:t>, Joelle, Norman</a:t>
            </a:r>
          </a:p>
        </p:txBody>
      </p:sp>
    </p:spTree>
    <p:extLst>
      <p:ext uri="{BB962C8B-B14F-4D97-AF65-F5344CB8AC3E}">
        <p14:creationId xmlns:p14="http://schemas.microsoft.com/office/powerpoint/2010/main" val="271594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ack background with brown and green text&#10;&#10;Description automatically generated">
            <a:extLst>
              <a:ext uri="{FF2B5EF4-FFF2-40B4-BE49-F238E27FC236}">
                <a16:creationId xmlns:a16="http://schemas.microsoft.com/office/drawing/2014/main" id="{5993F015-6175-F8AD-F504-E4877CC3B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842" y="989671"/>
            <a:ext cx="9750316" cy="424467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76FD951-4F66-53BE-9519-2A1B37114AAF}"/>
              </a:ext>
            </a:extLst>
          </p:cNvPr>
          <p:cNvSpPr/>
          <p:nvPr/>
        </p:nvSpPr>
        <p:spPr>
          <a:xfrm>
            <a:off x="4864608" y="2365248"/>
            <a:ext cx="463296" cy="463296"/>
          </a:xfrm>
          <a:prstGeom prst="ellipse">
            <a:avLst/>
          </a:prstGeom>
          <a:solidFill>
            <a:srgbClr val="5D2C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3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" fill="hold"/>
                                        <p:tgtEl>
                                          <p:spTgt spid="9"/>
                                        </p:tgtEl>
                                      </p:cBhvr>
                                      <p:by x="4000000" y="4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212399-901D-562F-A3AA-838E6CC88F5C}"/>
              </a:ext>
            </a:extLst>
          </p:cNvPr>
          <p:cNvSpPr/>
          <p:nvPr/>
        </p:nvSpPr>
        <p:spPr>
          <a:xfrm>
            <a:off x="0" y="-215153"/>
            <a:ext cx="12192000" cy="7386917"/>
          </a:xfrm>
          <a:prstGeom prst="rect">
            <a:avLst/>
          </a:prstGeom>
          <a:solidFill>
            <a:srgbClr val="5D2C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lose-up of a tree trunk&#10;&#10;Description automatically generated">
            <a:extLst>
              <a:ext uri="{FF2B5EF4-FFF2-40B4-BE49-F238E27FC236}">
                <a16:creationId xmlns:a16="http://schemas.microsoft.com/office/drawing/2014/main" id="{89A66D08-1AA7-DCE5-8289-7E0A57B70B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15153"/>
            <a:ext cx="12192000" cy="7383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4B21E1-EE2C-5D7B-A881-AE204098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300" dirty="0">
                <a:solidFill>
                  <a:schemeClr val="bg1"/>
                </a:solidFill>
                <a:latin typeface="Raanana" pitchFamily="2" charset="-79"/>
                <a:cs typeface="Raanana" pitchFamily="2" charset="-79"/>
              </a:rPr>
              <a:t>The Root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01D5A-2550-85F8-F890-AB37086D3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0965"/>
            <a:ext cx="10515600" cy="39059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Identify Where Trees are Needed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Awareness of Funding</a:t>
            </a:r>
          </a:p>
          <a:p>
            <a:pPr>
              <a:lnSpc>
                <a:spcPct val="150000"/>
              </a:lnSpc>
            </a:pPr>
            <a:r>
              <a:rPr lang="en-US" sz="3600" dirty="0">
                <a:solidFill>
                  <a:schemeClr val="bg1"/>
                </a:solidFill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Inconsistent and Complex Process</a:t>
            </a:r>
            <a:endParaRPr lang="en-US" sz="3600" dirty="0">
              <a:solidFill>
                <a:schemeClr val="bg1"/>
              </a:solidFill>
              <a:latin typeface="Helvetica Neue UltraLight" panose="02000206000000020004" pitchFamily="2" charset="0"/>
              <a:ea typeface="Helvetica Neue UltraLight" panose="02000206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45958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tree with roots growing out of it&#10;&#10;Description automatically generated">
            <a:extLst>
              <a:ext uri="{FF2B5EF4-FFF2-40B4-BE49-F238E27FC236}">
                <a16:creationId xmlns:a16="http://schemas.microsoft.com/office/drawing/2014/main" id="{7EA121DB-1550-01A1-7791-309A2C499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695" y="2034468"/>
            <a:ext cx="6224490" cy="62345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4B21E1-EE2C-5D7B-A881-AE204098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Raanana" pitchFamily="2" charset="-79"/>
                <a:cs typeface="Raanana" pitchFamily="2" charset="-79"/>
              </a:rPr>
              <a:t>Our Solution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231EC6-08A7-73CA-8C90-E373E9B28A30}"/>
              </a:ext>
            </a:extLst>
          </p:cNvPr>
          <p:cNvSpPr txBox="1"/>
          <p:nvPr/>
        </p:nvSpPr>
        <p:spPr>
          <a:xfrm>
            <a:off x="858645" y="1434354"/>
            <a:ext cx="1042824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A responsive platform that raises awareness, provides easy-to-understand information on federal tree </a:t>
            </a:r>
          </a:p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planting grants, and guides users </a:t>
            </a:r>
          </a:p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through the grant application </a:t>
            </a:r>
          </a:p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process, ensuring they can </a:t>
            </a:r>
          </a:p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effectively access and utilize </a:t>
            </a:r>
          </a:p>
          <a:p>
            <a:r>
              <a:rPr lang="en-US" sz="30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" panose="02000503000000020004" pitchFamily="2" charset="0"/>
              </a:rPr>
              <a:t>available grants.</a:t>
            </a:r>
          </a:p>
        </p:txBody>
      </p:sp>
      <p:pic>
        <p:nvPicPr>
          <p:cNvPr id="11" name="Content Placeholder 10" descr="A close up of grass&#10;&#10;Description automatically generated">
            <a:extLst>
              <a:ext uri="{FF2B5EF4-FFF2-40B4-BE49-F238E27FC236}">
                <a16:creationId xmlns:a16="http://schemas.microsoft.com/office/drawing/2014/main" id="{5813BD3B-C0E7-9D9F-6DE8-C8BB0E36DC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108578" y="3445482"/>
            <a:ext cx="12409156" cy="3412518"/>
          </a:xfrm>
        </p:spPr>
      </p:pic>
    </p:spTree>
    <p:extLst>
      <p:ext uri="{BB962C8B-B14F-4D97-AF65-F5344CB8AC3E}">
        <p14:creationId xmlns:p14="http://schemas.microsoft.com/office/powerpoint/2010/main" val="1209504739"/>
      </p:ext>
    </p:extLst>
  </p:cSld>
  <p:clrMapOvr>
    <a:masterClrMapping/>
  </p:clrMapOvr>
  <p:transition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E47DF-5568-4E8C-B64A-409A13C4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A23439-5541-414D-CA45-4E9E59FBF65E}"/>
              </a:ext>
            </a:extLst>
          </p:cNvPr>
          <p:cNvSpPr/>
          <p:nvPr/>
        </p:nvSpPr>
        <p:spPr>
          <a:xfrm>
            <a:off x="0" y="-215153"/>
            <a:ext cx="12192000" cy="7386917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40000"/>
                  <a:lumOff val="60000"/>
                </a:schemeClr>
              </a:gs>
              <a:gs pos="5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7" descr="A white cloud on a black background&#10;&#10;Description automatically generated">
            <a:extLst>
              <a:ext uri="{FF2B5EF4-FFF2-40B4-BE49-F238E27FC236}">
                <a16:creationId xmlns:a16="http://schemas.microsoft.com/office/drawing/2014/main" id="{1976E7DF-D87A-C85C-CB37-11DA8DCF0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3961627" y="1289547"/>
            <a:ext cx="8230373" cy="3543633"/>
          </a:xfrm>
        </p:spPr>
      </p:pic>
      <p:pic>
        <p:nvPicPr>
          <p:cNvPr id="18" name="Picture 17" descr="A white cloud on a black background&#10;&#10;Description automatically generated">
            <a:extLst>
              <a:ext uri="{FF2B5EF4-FFF2-40B4-BE49-F238E27FC236}">
                <a16:creationId xmlns:a16="http://schemas.microsoft.com/office/drawing/2014/main" id="{7F6BC583-9FA8-9591-4C80-1B32C1572A7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88951" y="-794703"/>
            <a:ext cx="5842000" cy="3289300"/>
          </a:xfrm>
          <a:prstGeom prst="rect">
            <a:avLst/>
          </a:prstGeom>
        </p:spPr>
      </p:pic>
      <p:pic>
        <p:nvPicPr>
          <p:cNvPr id="13" name="Picture 12" descr="A close-up of clouds&#10;&#10;Description automatically generated">
            <a:extLst>
              <a:ext uri="{FF2B5EF4-FFF2-40B4-BE49-F238E27FC236}">
                <a16:creationId xmlns:a16="http://schemas.microsoft.com/office/drawing/2014/main" id="{140074B3-742E-FAA6-28B9-AF9542DD7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956236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85018"/>
      </p:ext>
    </p:extLst>
  </p:cSld>
  <p:clrMapOvr>
    <a:masterClrMapping/>
  </p:clrMapOvr>
  <p:transition advClick="0" advTm="0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7.40741E-7 L 0 0.13357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66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xit" presetSubtype="2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8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E47DF-5568-4E8C-B64A-409A13C4D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A23439-5541-414D-CA45-4E9E59FBF65E}"/>
              </a:ext>
            </a:extLst>
          </p:cNvPr>
          <p:cNvSpPr/>
          <p:nvPr/>
        </p:nvSpPr>
        <p:spPr>
          <a:xfrm>
            <a:off x="0" y="-215153"/>
            <a:ext cx="12192000" cy="7386917"/>
          </a:xfrm>
          <a:prstGeom prst="rect">
            <a:avLst/>
          </a:prstGeom>
          <a:solidFill>
            <a:srgbClr val="96DC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65873"/>
      </p:ext>
    </p:extLst>
  </p:cSld>
  <p:clrMapOvr>
    <a:masterClrMapping/>
  </p:clrMapOvr>
  <p:transition spd="slow">
    <p:push dir="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1030</TotalTime>
  <Words>64</Words>
  <Application>Microsoft Macintosh PowerPoint</Application>
  <PresentationFormat>Widescreen</PresentationFormat>
  <Paragraphs>13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Helvetica Neue UltraLight</vt:lpstr>
      <vt:lpstr>Helvetica Neue UltraLight</vt:lpstr>
      <vt:lpstr>Raanana</vt:lpstr>
      <vt:lpstr>Office Theme</vt:lpstr>
      <vt:lpstr>PowerPoint Presentation</vt:lpstr>
      <vt:lpstr>PowerPoint Presentation</vt:lpstr>
      <vt:lpstr>The Root Problems</vt:lpstr>
      <vt:lpstr>Our Solution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Ortiz, Norman (DXC Luxoft)</dc:creator>
  <cp:lastModifiedBy>Ortiz, Norman (DXC Luxoft)</cp:lastModifiedBy>
  <cp:revision>1</cp:revision>
  <dcterms:created xsi:type="dcterms:W3CDTF">2024-09-20T23:19:32Z</dcterms:created>
  <dcterms:modified xsi:type="dcterms:W3CDTF">2024-09-21T16:29:55Z</dcterms:modified>
</cp:coreProperties>
</file>

<file path=docProps/thumbnail.jpeg>
</file>